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0" r:id="rId3"/>
    <p:sldId id="257" r:id="rId4"/>
    <p:sldId id="258" r:id="rId5"/>
    <p:sldId id="259" r:id="rId6"/>
    <p:sldId id="262" r:id="rId7"/>
    <p:sldId id="278" r:id="rId8"/>
    <p:sldId id="271" r:id="rId9"/>
    <p:sldId id="272" r:id="rId10"/>
    <p:sldId id="277" r:id="rId11"/>
    <p:sldId id="263" r:id="rId12"/>
    <p:sldId id="265" r:id="rId13"/>
    <p:sldId id="267" r:id="rId14"/>
    <p:sldId id="266" r:id="rId15"/>
    <p:sldId id="269" r:id="rId16"/>
    <p:sldId id="273" r:id="rId17"/>
    <p:sldId id="274" r:id="rId18"/>
    <p:sldId id="270" r:id="rId19"/>
    <p:sldId id="275" r:id="rId2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093E55-B5BD-4FDD-85FC-B460086B373C}" type="datetimeFigureOut">
              <a:rPr lang="it-IT" smtClean="0"/>
              <a:pPr/>
              <a:t>30/03/2020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5530B7-860F-41E1-AEAF-7C1B3F857AC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5530B7-860F-41E1-AEAF-7C1B3F857ACB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8EF4F-6298-4C37-B159-B05E827022DF}" type="datetime1">
              <a:rPr lang="it-IT" smtClean="0"/>
              <a:pPr/>
              <a:t>30/03/2020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Corso di formazione D.S. neoassunti provincia  Modena / relatore Antonio Guida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79A3-95FE-413D-8904-F68C09477C5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C7FA0-534F-4A12-8839-EF0CD13FD174}" type="datetime1">
              <a:rPr lang="it-IT" smtClean="0"/>
              <a:pPr/>
              <a:t>30/03/2020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Corso di formazione D.S. neoassunti provincia  Modena / relatore Antonio Guida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79A3-95FE-413D-8904-F68C09477C5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52E3D-5B66-47FB-9EED-CB11453C3314}" type="datetime1">
              <a:rPr lang="it-IT" smtClean="0"/>
              <a:pPr/>
              <a:t>30/03/2020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Corso di formazione D.S. neoassunti provincia  Modena / relatore Antonio Guida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79A3-95FE-413D-8904-F68C09477C5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FC82-8244-45A0-A6AF-7C584BA6C9AD}" type="datetime1">
              <a:rPr lang="it-IT" smtClean="0"/>
              <a:pPr/>
              <a:t>30/03/2020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Corso di formazione D.S. neoassunti provincia  Modena / relatore Antonio Guida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79A3-95FE-413D-8904-F68C09477C5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D4250-440C-4339-8EDA-C5A2BBF6F28A}" type="datetime1">
              <a:rPr lang="it-IT" smtClean="0"/>
              <a:pPr/>
              <a:t>30/03/2020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Corso di formazione D.S. neoassunti provincia  Modena / relatore Antonio Guida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79A3-95FE-413D-8904-F68C09477C5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D1354-5412-4198-8A3A-F9E1638E6167}" type="datetime1">
              <a:rPr lang="it-IT" smtClean="0"/>
              <a:pPr/>
              <a:t>30/03/2020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Corso di formazione D.S. neoassunti provincia  Modena / relatore Antonio Guida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79A3-95FE-413D-8904-F68C09477C5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5D2D-6BFE-4D12-9227-5078979782D2}" type="datetime1">
              <a:rPr lang="it-IT" smtClean="0"/>
              <a:pPr/>
              <a:t>30/03/2020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Corso di formazione D.S. neoassunti provincia  Modena / relatore Antonio Guida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79A3-95FE-413D-8904-F68C09477C5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79061-B177-4FC8-A356-6AC222B40C2F}" type="datetime1">
              <a:rPr lang="it-IT" smtClean="0"/>
              <a:pPr/>
              <a:t>30/03/2020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Corso di formazione D.S. neoassunti provincia  Modena / relatore Antonio Guida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79A3-95FE-413D-8904-F68C09477C5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91CCE-1DC3-4128-B97A-DF90F01F1753}" type="datetime1">
              <a:rPr lang="it-IT" smtClean="0"/>
              <a:pPr/>
              <a:t>30/03/2020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Corso di formazione D.S. neoassunti provincia  Modena / relatore Antonio Guida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79A3-95FE-413D-8904-F68C09477C5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C3171-BB61-4454-B3D4-C5C6E2B3C851}" type="datetime1">
              <a:rPr lang="it-IT" smtClean="0"/>
              <a:pPr/>
              <a:t>30/03/2020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Corso di formazione D.S. neoassunti provincia  Modena / relatore Antonio Guida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79A3-95FE-413D-8904-F68C09477C5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08111-D432-4560-8052-F7A520C6965C}" type="datetime1">
              <a:rPr lang="it-IT" smtClean="0"/>
              <a:pPr/>
              <a:t>30/03/2020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Corso di formazione D.S. neoassunti provincia  Modena / relatore Antonio Guida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79A3-95FE-413D-8904-F68C09477C5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79B5E-EB62-46DB-A5B3-9404B25F4ABB}" type="datetime1">
              <a:rPr lang="it-IT" smtClean="0"/>
              <a:pPr/>
              <a:t>30/03/2020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Corso di formazione D.S. neoassunti provincia  Modena / relatore Antonio Guida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979A3-95FE-413D-8904-F68C09477C5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630616" cy="1944216"/>
          </a:xfrm>
        </p:spPr>
        <p:txBody>
          <a:bodyPr>
            <a:normAutofit fontScale="90000"/>
          </a:bodyPr>
          <a:lstStyle/>
          <a:p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dirty="0" smtClean="0"/>
              <a:t>AUTONOMIA, GESTIONE DELLE RISORSE E CONTRATTAZIONE TRA SOGNO E REALTA’</a:t>
            </a:r>
            <a:r>
              <a:rPr lang="it-IT" b="1" dirty="0" smtClean="0"/>
              <a:t>  </a:t>
            </a:r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it-IT" sz="2800" b="1" dirty="0" smtClean="0"/>
              <a:t/>
            </a:r>
            <a:br>
              <a:rPr lang="it-IT" sz="2800" b="1" dirty="0" smtClean="0"/>
            </a:br>
            <a:endParaRPr lang="it-IT" sz="28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068960"/>
            <a:ext cx="6400800" cy="2808312"/>
          </a:xfrm>
        </p:spPr>
        <p:txBody>
          <a:bodyPr>
            <a:normAutofit/>
          </a:bodyPr>
          <a:lstStyle/>
          <a:p>
            <a:r>
              <a:rPr lang="it-IT" sz="2400" b="1" dirty="0" smtClean="0"/>
              <a:t>FRONTIERE MOBILI: </a:t>
            </a:r>
          </a:p>
          <a:p>
            <a:r>
              <a:rPr lang="it-IT" sz="2400" b="1" dirty="0" smtClean="0"/>
              <a:t>GESTIRE LA SCUOLA CHE CAMBIA</a:t>
            </a:r>
            <a:endParaRPr lang="it-IT" sz="2400" b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Corso di formazione D.S. neoassunti provincia  Modena / relatore Antonio Guida</a:t>
            </a:r>
            <a:endParaRPr lang="it-IT" dirty="0"/>
          </a:p>
        </p:txBody>
      </p:sp>
      <p:pic>
        <p:nvPicPr>
          <p:cNvPr id="6" name="Immagine 5" descr="Steersman vestito di giallo sulla nave Archivio Fotografico - 9356313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3933056"/>
            <a:ext cx="2736304" cy="1748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79A3-95FE-413D-8904-F68C09477C5D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/>
              <a:t>LE FRONTIERE DELL’AUTONOMIA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sz="2400" dirty="0" smtClean="0"/>
              <a:t>DALL’EMERGENZA ALLA RIMODULAZIONE DEL FARE SCUOLA</a:t>
            </a:r>
          </a:p>
          <a:p>
            <a:pPr>
              <a:buNone/>
            </a:pPr>
            <a:r>
              <a:rPr lang="it-IT" sz="2200" dirty="0" smtClean="0"/>
              <a:t>(</a:t>
            </a:r>
            <a:r>
              <a:rPr lang="it-IT" sz="2200" b="1" dirty="0" smtClean="0"/>
              <a:t>proposta per storie di gestione e di contrattazione e per le nuove strategie</a:t>
            </a:r>
            <a:r>
              <a:rPr lang="it-IT" sz="2200" dirty="0" smtClean="0"/>
              <a:t>)</a:t>
            </a:r>
          </a:p>
          <a:p>
            <a:pPr>
              <a:buFontTx/>
              <a:buChar char="-"/>
            </a:pPr>
            <a:r>
              <a:rPr lang="it-IT" sz="2400" dirty="0" smtClean="0"/>
              <a:t>Didattica  on </a:t>
            </a:r>
            <a:r>
              <a:rPr lang="it-IT" sz="2400" dirty="0" err="1" smtClean="0"/>
              <a:t>line</a:t>
            </a:r>
            <a:r>
              <a:rPr lang="it-IT" sz="2400" dirty="0" smtClean="0"/>
              <a:t> evoluta, </a:t>
            </a:r>
            <a:r>
              <a:rPr lang="it-IT" sz="2400" dirty="0" err="1" smtClean="0"/>
              <a:t>laboratoriale</a:t>
            </a:r>
            <a:r>
              <a:rPr lang="it-IT" sz="2400" dirty="0" smtClean="0"/>
              <a:t>, interagita</a:t>
            </a:r>
          </a:p>
          <a:p>
            <a:pPr>
              <a:buFontTx/>
              <a:buChar char="-"/>
            </a:pPr>
            <a:r>
              <a:rPr lang="it-IT" sz="2400" dirty="0" smtClean="0"/>
              <a:t>Google </a:t>
            </a:r>
            <a:r>
              <a:rPr lang="it-IT" sz="2400" dirty="0" err="1" smtClean="0"/>
              <a:t>classroom</a:t>
            </a:r>
            <a:r>
              <a:rPr lang="it-IT" sz="2400" dirty="0" smtClean="0"/>
              <a:t>/ future </a:t>
            </a:r>
            <a:r>
              <a:rPr lang="it-IT" sz="2400" dirty="0" err="1" smtClean="0"/>
              <a:t>labs</a:t>
            </a:r>
            <a:r>
              <a:rPr lang="it-IT" sz="2400" dirty="0" smtClean="0"/>
              <a:t> / metodologie innovative (</a:t>
            </a:r>
            <a:r>
              <a:rPr lang="it-IT" sz="2400" dirty="0" err="1" smtClean="0"/>
              <a:t>flipped</a:t>
            </a:r>
            <a:r>
              <a:rPr lang="it-IT" sz="2400" dirty="0" smtClean="0"/>
              <a:t> </a:t>
            </a:r>
            <a:r>
              <a:rPr lang="it-IT" sz="2400" dirty="0" err="1" smtClean="0"/>
              <a:t>classroom</a:t>
            </a:r>
            <a:r>
              <a:rPr lang="it-IT" sz="2400" dirty="0" smtClean="0"/>
              <a:t>)/  /apprendimenti interdisciplinari</a:t>
            </a:r>
          </a:p>
          <a:p>
            <a:pPr>
              <a:buFontTx/>
              <a:buChar char="-"/>
            </a:pPr>
            <a:r>
              <a:rPr lang="it-IT" sz="2400" dirty="0" smtClean="0"/>
              <a:t>Normativa </a:t>
            </a:r>
            <a:r>
              <a:rPr lang="it-IT" sz="2400" dirty="0" err="1" smtClean="0"/>
              <a:t>Dpcm</a:t>
            </a:r>
            <a:r>
              <a:rPr lang="it-IT" sz="2400" dirty="0" smtClean="0"/>
              <a:t> 4.3.20 e 8.3.20/ note M.I. 279 e 388  </a:t>
            </a:r>
          </a:p>
          <a:p>
            <a:pPr>
              <a:buFontTx/>
              <a:buChar char="-"/>
            </a:pPr>
            <a:r>
              <a:rPr lang="it-IT" sz="2400" dirty="0" smtClean="0"/>
              <a:t>Cambiano le coordinate spazio temporali /nuovi </a:t>
            </a:r>
            <a:r>
              <a:rPr lang="it-IT" sz="2400" dirty="0" err="1" smtClean="0"/>
              <a:t>setting</a:t>
            </a:r>
            <a:r>
              <a:rPr lang="it-IT" sz="2400" dirty="0" smtClean="0"/>
              <a:t>/ possesso </a:t>
            </a:r>
            <a:r>
              <a:rPr lang="it-IT" sz="2400" dirty="0" err="1" smtClean="0"/>
              <a:t>device</a:t>
            </a:r>
            <a:r>
              <a:rPr lang="it-IT" sz="2400" dirty="0" smtClean="0"/>
              <a:t> e connettività /gestire la privacy </a:t>
            </a:r>
          </a:p>
          <a:p>
            <a:pPr>
              <a:buFontTx/>
              <a:buChar char="-"/>
            </a:pPr>
            <a:r>
              <a:rPr lang="it-IT" sz="2400" dirty="0" smtClean="0"/>
              <a:t>Riprogrammazione oraria /aspetti relazionali / tenuta  motivazione</a:t>
            </a:r>
          </a:p>
          <a:p>
            <a:pPr>
              <a:buFontTx/>
              <a:buChar char="-"/>
            </a:pPr>
            <a:r>
              <a:rPr lang="it-IT" sz="2400" dirty="0" smtClean="0"/>
              <a:t>Gestione  personale ATA (Note M.I. 323 e 351) / lavoro agile </a:t>
            </a:r>
          </a:p>
          <a:p>
            <a:pPr>
              <a:buFontTx/>
              <a:buChar char="-"/>
            </a:pPr>
            <a:r>
              <a:rPr lang="it-IT" sz="2400" dirty="0" smtClean="0"/>
              <a:t>Coinvolgimento OO..CC. Ed  RSU, alleanza educativa con le famiglie</a:t>
            </a:r>
          </a:p>
          <a:p>
            <a:pPr>
              <a:buFontTx/>
              <a:buChar char="-"/>
            </a:pPr>
            <a:r>
              <a:rPr lang="it-IT" sz="2400" dirty="0" smtClean="0"/>
              <a:t>Manifesto </a:t>
            </a:r>
            <a:r>
              <a:rPr lang="it-IT" sz="2400" i="1" dirty="0" smtClean="0"/>
              <a:t>La scuola non si ferma </a:t>
            </a:r>
            <a:r>
              <a:rPr lang="it-IT" sz="2400" dirty="0" smtClean="0"/>
              <a:t>(Av. Ed.): supportare e innovare</a:t>
            </a:r>
          </a:p>
          <a:p>
            <a:pPr>
              <a:buNone/>
            </a:pPr>
            <a:endParaRPr lang="it-IT" sz="2400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Corso di formazione D.S. neoassunti provincia  Modena / relatore Antonio Guida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79A3-95FE-413D-8904-F68C09477C5D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GESTIONE DELLE RISORSE </a:t>
            </a:r>
            <a:br>
              <a:rPr lang="it-IT" dirty="0" smtClean="0"/>
            </a:br>
            <a:r>
              <a:rPr lang="it-IT" sz="3100" dirty="0" smtClean="0"/>
              <a:t>GESTIRE SE STESSI </a:t>
            </a:r>
            <a:endParaRPr lang="it-IT" sz="31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000" b="1" dirty="0" smtClean="0"/>
          </a:p>
          <a:p>
            <a:r>
              <a:rPr lang="it-IT" sz="2200" b="1" dirty="0" smtClean="0"/>
              <a:t>Gestire se stessi: leadership (credibilità) , professionalità  (competenza), comunicazione anche digitale, responsabilità (assumere rischi), equilibrio, imparzialità</a:t>
            </a:r>
          </a:p>
          <a:p>
            <a:r>
              <a:rPr lang="it-IT" sz="2200" dirty="0" smtClean="0"/>
              <a:t>Reperire e gestire  risorse umane e professionali / finanziarie</a:t>
            </a:r>
          </a:p>
          <a:p>
            <a:r>
              <a:rPr lang="it-IT" sz="2200" b="1" dirty="0" smtClean="0"/>
              <a:t>Gestire gli </a:t>
            </a:r>
            <a:r>
              <a:rPr lang="it-IT" sz="2200" b="1" dirty="0" err="1" smtClean="0"/>
              <a:t>stakeholder</a:t>
            </a:r>
            <a:r>
              <a:rPr lang="it-IT" sz="2200" b="1" dirty="0" smtClean="0"/>
              <a:t> / Relazionarsi  al contesto territoriale </a:t>
            </a:r>
          </a:p>
          <a:p>
            <a:r>
              <a:rPr lang="it-IT" sz="2200" dirty="0" smtClean="0"/>
              <a:t>Tenere la </a:t>
            </a:r>
            <a:r>
              <a:rPr lang="it-IT" sz="2200" b="1" dirty="0" smtClean="0"/>
              <a:t>barra ferma sulla centralità degli studenti</a:t>
            </a:r>
          </a:p>
          <a:p>
            <a:r>
              <a:rPr lang="it-IT" sz="2200" dirty="0" smtClean="0"/>
              <a:t>Gestire l’emergenza, non il tempo vuoto o dell’attesa /costruire</a:t>
            </a:r>
            <a:r>
              <a:rPr lang="it-IT" sz="2200" b="1" dirty="0" smtClean="0"/>
              <a:t> nuovi modelli </a:t>
            </a:r>
            <a:r>
              <a:rPr lang="it-IT" sz="2000" dirty="0" smtClean="0"/>
              <a:t>/ </a:t>
            </a:r>
            <a:r>
              <a:rPr lang="it-IT" sz="2000" b="1" dirty="0" smtClean="0"/>
              <a:t>pianificare, costruire nuove routine</a:t>
            </a:r>
          </a:p>
          <a:p>
            <a:r>
              <a:rPr lang="it-IT" sz="2200" dirty="0" smtClean="0"/>
              <a:t>Capacità negoziale / Contrattazione decentrata / Gestire relazioni sindacali /</a:t>
            </a:r>
            <a:r>
              <a:rPr lang="it-IT" sz="2200" b="1" dirty="0" smtClean="0"/>
              <a:t> </a:t>
            </a:r>
            <a:r>
              <a:rPr lang="it-IT" sz="2200" dirty="0" smtClean="0"/>
              <a:t>Valorizzare il merito ( bonus cc 126/ 1230 L. 107/15)</a:t>
            </a:r>
            <a:endParaRPr lang="it-IT" sz="22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Corso di formazione D.S. neoassunti provincia  Modena / relatore Antonio Guida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79A3-95FE-413D-8904-F68C09477C5D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GESTIONE RISORSE UMANE E PROFESSIONALI</a:t>
            </a:r>
            <a:br>
              <a:rPr lang="it-IT" sz="3200" dirty="0" smtClean="0"/>
            </a:br>
            <a:r>
              <a:rPr lang="it-IT" sz="3200" dirty="0" smtClean="0"/>
              <a:t>CAMPI </a:t>
            </a:r>
            <a:r>
              <a:rPr lang="it-IT" sz="3200" dirty="0" err="1" smtClean="0"/>
              <a:t>DI</a:t>
            </a:r>
            <a:r>
              <a:rPr lang="it-IT" sz="3200" dirty="0" smtClean="0"/>
              <a:t> INTERVENTO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Conciliare “io e i miei ragazzi” con i team di lavoro</a:t>
            </a:r>
          </a:p>
          <a:p>
            <a:r>
              <a:rPr lang="it-IT" sz="2400" dirty="0" smtClean="0"/>
              <a:t>Costruire/ condividere le strategie /Responsabilizzare, riconoscere meriti, assecondare inclinazioni e interessi/ </a:t>
            </a:r>
          </a:p>
          <a:p>
            <a:r>
              <a:rPr lang="it-IT" sz="2400" dirty="0" smtClean="0"/>
              <a:t>Favorire lo sviluppo di competenze pedagogiche, progettuali, organizzative, tecnologiche, </a:t>
            </a:r>
            <a:r>
              <a:rPr lang="it-IT" sz="2400" b="1" dirty="0" smtClean="0"/>
              <a:t>di </a:t>
            </a:r>
            <a:r>
              <a:rPr lang="it-IT" sz="2400" b="1" dirty="0" err="1" smtClean="0"/>
              <a:t>reporting</a:t>
            </a:r>
            <a:r>
              <a:rPr lang="it-IT" sz="2400" b="1" dirty="0" smtClean="0"/>
              <a:t> e feedback</a:t>
            </a:r>
          </a:p>
          <a:p>
            <a:r>
              <a:rPr lang="it-IT" sz="2400" dirty="0" smtClean="0"/>
              <a:t>Facilitare percorsi di insegnamento/apprendimento flessibili, concordati, programmati, esperti, con fonti plurime, monitorati e valutati</a:t>
            </a:r>
            <a:endParaRPr lang="it-IT" sz="2400" b="1" dirty="0" smtClean="0"/>
          </a:p>
          <a:p>
            <a:r>
              <a:rPr lang="it-IT" sz="2400" dirty="0" smtClean="0"/>
              <a:t>Responsabilizzare il </a:t>
            </a:r>
            <a:r>
              <a:rPr lang="it-IT" sz="2400" dirty="0" err="1" smtClean="0"/>
              <a:t>pers</a:t>
            </a:r>
            <a:r>
              <a:rPr lang="it-IT" sz="2400" dirty="0" smtClean="0"/>
              <a:t>. ATA / rapporto fiduciario con DSGA</a:t>
            </a:r>
          </a:p>
          <a:p>
            <a:r>
              <a:rPr lang="it-IT" sz="2400" b="1" dirty="0" smtClean="0"/>
              <a:t>Reperire/ coinvolgere risorse professionali esterne</a:t>
            </a:r>
          </a:p>
          <a:p>
            <a:endParaRPr lang="it-IT" sz="2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Corso di formazione D.S. neoassunti provincia  Modena / relatore Antonio Guida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79A3-95FE-413D-8904-F68C09477C5D}" type="slidenum">
              <a:rPr lang="it-IT" smtClean="0"/>
              <a:pPr/>
              <a:t>12</a:t>
            </a:fld>
            <a:endParaRPr lang="it-IT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GESTIONE  RISORSE UMANE E PROFESSIONALI</a:t>
            </a:r>
            <a:br>
              <a:rPr lang="it-IT" sz="3200" dirty="0" smtClean="0"/>
            </a:br>
            <a:r>
              <a:rPr lang="it-IT" sz="3200" dirty="0" smtClean="0"/>
              <a:t>GLI STRUMENTI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Programma Annuale  / RAV/ Bonus </a:t>
            </a:r>
            <a:r>
              <a:rPr lang="it-IT" sz="2400" dirty="0" err="1" smtClean="0"/>
              <a:t>premialità</a:t>
            </a:r>
            <a:endParaRPr lang="it-IT" sz="2400" dirty="0" smtClean="0"/>
          </a:p>
          <a:p>
            <a:r>
              <a:rPr lang="it-IT" sz="2400" dirty="0" smtClean="0"/>
              <a:t>Organico / dotazione aggiuntiva / orario / assegnazione classi</a:t>
            </a:r>
          </a:p>
          <a:p>
            <a:r>
              <a:rPr lang="it-IT" sz="2400" dirty="0" smtClean="0"/>
              <a:t>Piano di formazione del personale (ambiti territoriali)</a:t>
            </a:r>
          </a:p>
          <a:p>
            <a:r>
              <a:rPr lang="it-IT" sz="2400" dirty="0" smtClean="0"/>
              <a:t>Reti tra scuole </a:t>
            </a:r>
          </a:p>
          <a:p>
            <a:r>
              <a:rPr lang="it-IT" sz="2400" dirty="0" smtClean="0"/>
              <a:t>Partecipazione  bandi regionali, nazionali, europei</a:t>
            </a:r>
          </a:p>
          <a:p>
            <a:r>
              <a:rPr lang="it-IT" sz="2400" dirty="0" smtClean="0"/>
              <a:t>figure intermedie: coordinatori / funzioni strumentali / staff ) </a:t>
            </a:r>
          </a:p>
          <a:p>
            <a:r>
              <a:rPr lang="it-IT" sz="2400" b="1" dirty="0" smtClean="0"/>
              <a:t>Curricoli competenze </a:t>
            </a:r>
            <a:r>
              <a:rPr lang="it-IT" sz="2400" dirty="0" smtClean="0"/>
              <a:t>trasversali, tecnologiche, </a:t>
            </a:r>
            <a:r>
              <a:rPr lang="it-IT" sz="2400" dirty="0" err="1" smtClean="0"/>
              <a:t>imprenditive</a:t>
            </a:r>
            <a:endParaRPr lang="it-IT" sz="2400" dirty="0" smtClean="0"/>
          </a:p>
          <a:p>
            <a:r>
              <a:rPr lang="it-IT" sz="2400" dirty="0" smtClean="0"/>
              <a:t>Il contenzioso (protocollo riservato / provvedimenti disciplinari / Avvocatura dello Stato)</a:t>
            </a:r>
            <a:endParaRPr lang="it-IT" sz="24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Corso di formazione D.S. neoassunti provincia  Modena / relatore Antonio Guida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79A3-95FE-413D-8904-F68C09477C5D}" type="slidenum">
              <a:rPr lang="it-IT" smtClean="0"/>
              <a:pPr/>
              <a:t>13</a:t>
            </a:fld>
            <a:endParaRPr lang="it-IT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GESTIONE DELLE RISORSE </a:t>
            </a:r>
            <a:br>
              <a:rPr lang="it-IT" dirty="0" smtClean="0"/>
            </a:br>
            <a:r>
              <a:rPr lang="it-IT" sz="3100" dirty="0" smtClean="0"/>
              <a:t>LE STRUTTURE E LE INFRASTRUTTURE</a:t>
            </a:r>
            <a:endParaRPr lang="it-IT" sz="31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400" dirty="0" smtClean="0"/>
          </a:p>
          <a:p>
            <a:r>
              <a:rPr lang="it-IT" sz="2400" dirty="0" smtClean="0"/>
              <a:t>Comunicazione istituzionale, formale, non formale, certificata</a:t>
            </a:r>
          </a:p>
          <a:p>
            <a:r>
              <a:rPr lang="it-IT" sz="2400" dirty="0" smtClean="0"/>
              <a:t>Sicurezza , igiene ambienti di lavoro </a:t>
            </a:r>
            <a:r>
              <a:rPr lang="it-IT" sz="2400" b="1" dirty="0" smtClean="0"/>
              <a:t>(assistenza / cogestione)</a:t>
            </a:r>
          </a:p>
          <a:p>
            <a:r>
              <a:rPr lang="it-IT" sz="2400" b="1" dirty="0" smtClean="0"/>
              <a:t>Banca dati : curricoli studenti / dati interni / dati territoriali</a:t>
            </a:r>
          </a:p>
          <a:p>
            <a:r>
              <a:rPr lang="it-IT" sz="2400" dirty="0" smtClean="0"/>
              <a:t>Gestione dello spazio e degli ambienti scolastici</a:t>
            </a:r>
          </a:p>
          <a:p>
            <a:r>
              <a:rPr lang="it-IT" sz="2400" b="1" dirty="0" smtClean="0"/>
              <a:t>Gestire le tecnologie per   lavoro  e  formazione a distanza </a:t>
            </a:r>
          </a:p>
          <a:p>
            <a:r>
              <a:rPr lang="it-IT" sz="2400" b="1" dirty="0" smtClean="0"/>
              <a:t>Gestire l’emergenza come rimodulazione dei processi di insegnamento/ apprendimento e dei servizi di supporto</a:t>
            </a:r>
          </a:p>
          <a:p>
            <a:r>
              <a:rPr lang="it-IT" sz="2400" dirty="0" smtClean="0"/>
              <a:t>Monitorare: output e </a:t>
            </a:r>
            <a:r>
              <a:rPr lang="it-IT" sz="2400" dirty="0" err="1" smtClean="0"/>
              <a:t>outcome</a:t>
            </a:r>
            <a:endParaRPr lang="it-IT" sz="24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Corso di formazione D.S. neoassunti provincia  Modena / relatore Antonio Guida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79A3-95FE-413D-8904-F68C09477C5D}" type="slidenum">
              <a:rPr lang="it-IT" smtClean="0"/>
              <a:pPr/>
              <a:t>14</a:t>
            </a:fld>
            <a:endParaRPr lang="it-IT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GESTIONE DELLE RISORSE</a:t>
            </a:r>
            <a:br>
              <a:rPr lang="it-IT" dirty="0" smtClean="0"/>
            </a:br>
            <a:r>
              <a:rPr lang="it-IT" sz="3200" dirty="0" smtClean="0"/>
              <a:t>LE RISORSE FINANZIARIE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/>
              <a:t>STRUMENTI</a:t>
            </a:r>
          </a:p>
          <a:p>
            <a:r>
              <a:rPr lang="it-IT" sz="2000" dirty="0" smtClean="0"/>
              <a:t>Programma Annuale documento finanziario coerente con il PTOF e il RAV</a:t>
            </a:r>
          </a:p>
          <a:p>
            <a:r>
              <a:rPr lang="it-IT" sz="2000" dirty="0" smtClean="0"/>
              <a:t>D.I. 44/2001,  sostituito da D.I. 129/18 Regolamento gestione amministrativo contabile delle istituzioni scolastiche</a:t>
            </a:r>
          </a:p>
          <a:p>
            <a:r>
              <a:rPr lang="it-IT" sz="2000" dirty="0" smtClean="0"/>
              <a:t>Selezione </a:t>
            </a:r>
            <a:r>
              <a:rPr lang="it-IT" sz="2000" dirty="0" err="1" smtClean="0"/>
              <a:t>pers</a:t>
            </a:r>
            <a:r>
              <a:rPr lang="it-IT" sz="2000" dirty="0" smtClean="0"/>
              <a:t> </a:t>
            </a:r>
            <a:r>
              <a:rPr lang="it-IT" sz="2000" dirty="0" err="1" smtClean="0"/>
              <a:t>int</a:t>
            </a:r>
            <a:r>
              <a:rPr lang="it-IT" sz="2000" dirty="0" smtClean="0"/>
              <a:t> o esterno  (</a:t>
            </a:r>
            <a:r>
              <a:rPr lang="it-IT" sz="2000" dirty="0" err="1" smtClean="0"/>
              <a:t>D.Lgs</a:t>
            </a:r>
            <a:r>
              <a:rPr lang="it-IT" sz="2000" dirty="0" smtClean="0"/>
              <a:t> 165/2001 e </a:t>
            </a:r>
            <a:r>
              <a:rPr lang="it-IT" sz="2000" dirty="0" err="1" smtClean="0"/>
              <a:t>s.m.i.</a:t>
            </a:r>
            <a:r>
              <a:rPr lang="it-IT" sz="2000" dirty="0" smtClean="0"/>
              <a:t> – </a:t>
            </a:r>
            <a:r>
              <a:rPr lang="it-IT" sz="2000" dirty="0" err="1" smtClean="0"/>
              <a:t>D.Lgs</a:t>
            </a:r>
            <a:r>
              <a:rPr lang="it-IT" sz="2000" dirty="0" smtClean="0"/>
              <a:t> 75/2017) / per i progetti PON  nota MIUR A00DGEFID n. 34815 del 02.08.17</a:t>
            </a:r>
          </a:p>
          <a:p>
            <a:r>
              <a:rPr lang="it-IT" sz="2000" dirty="0" smtClean="0"/>
              <a:t>Acquisizione di beni e servizi ( </a:t>
            </a:r>
            <a:r>
              <a:rPr lang="it-IT" sz="2000" dirty="0" err="1" smtClean="0"/>
              <a:t>D.Lgs.</a:t>
            </a:r>
            <a:r>
              <a:rPr lang="it-IT" sz="2000" dirty="0" smtClean="0"/>
              <a:t> 18 aprile 2016, n. 50 /da ultimo modificato dal </a:t>
            </a:r>
            <a:r>
              <a:rPr lang="it-IT" sz="2000" dirty="0" err="1" smtClean="0"/>
              <a:t>D.Lgs.</a:t>
            </a:r>
            <a:r>
              <a:rPr lang="it-IT" sz="2000" dirty="0" smtClean="0"/>
              <a:t> 19 aprile 2017, n. 56), che, com’è noto, ha abrogato il previgente </a:t>
            </a:r>
            <a:r>
              <a:rPr lang="it-IT" sz="2000" dirty="0" err="1" smtClean="0"/>
              <a:t>D.Lgs.</a:t>
            </a:r>
            <a:r>
              <a:rPr lang="it-IT" sz="2000" dirty="0" smtClean="0"/>
              <a:t> 163/06, </a:t>
            </a:r>
          </a:p>
          <a:p>
            <a:r>
              <a:rPr lang="it-IT" sz="2000" dirty="0" smtClean="0"/>
              <a:t>Progetti Fondi Strutturali Europei: nota MIUR 38115 del 18.12.17 / </a:t>
            </a:r>
            <a:r>
              <a:rPr lang="it-IT" sz="2000" dirty="0" err="1" smtClean="0"/>
              <a:t>ediz</a:t>
            </a:r>
            <a:r>
              <a:rPr lang="it-IT" sz="2000" dirty="0" smtClean="0"/>
              <a:t>. 2018 Disposizioni  e Istruzioni</a:t>
            </a:r>
          </a:p>
          <a:p>
            <a:pPr>
              <a:buNone/>
            </a:pPr>
            <a:r>
              <a:rPr lang="it-IT" sz="2000" dirty="0" smtClean="0"/>
              <a:t>CONCETTI CHIAVE :efficienza / economicità / </a:t>
            </a:r>
            <a:r>
              <a:rPr lang="it-IT" sz="2000" b="1" dirty="0" err="1" smtClean="0"/>
              <a:t>budgetizzazione</a:t>
            </a:r>
            <a:r>
              <a:rPr lang="it-IT" sz="2000" b="1" dirty="0" smtClean="0"/>
              <a:t> e costi standard</a:t>
            </a:r>
            <a:r>
              <a:rPr lang="it-IT" sz="2000" dirty="0" smtClean="0"/>
              <a:t>/ trasparenza / imparzialità / efficacia </a:t>
            </a:r>
          </a:p>
          <a:p>
            <a:endParaRPr lang="it-IT" sz="2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Corso di formazione D.S. neoassunti provincia  Modena / relatore Antonio Guida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79A3-95FE-413D-8904-F68C09477C5D}" type="slidenum">
              <a:rPr lang="it-IT" smtClean="0"/>
              <a:pPr/>
              <a:t>15</a:t>
            </a:fld>
            <a:endParaRPr lang="it-IT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/>
              <a:t>STORIE </a:t>
            </a:r>
            <a:r>
              <a:rPr lang="it-IT" sz="4000" dirty="0" err="1" smtClean="0"/>
              <a:t>DI</a:t>
            </a:r>
            <a:r>
              <a:rPr lang="it-IT" sz="4000" dirty="0" smtClean="0"/>
              <a:t> GESTIONE 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Fasi Progettazione: Formazione Docenti (1)</a:t>
            </a:r>
          </a:p>
          <a:p>
            <a:pPr>
              <a:buNone/>
            </a:pPr>
            <a:r>
              <a:rPr lang="it-IT" sz="2400" dirty="0" smtClean="0"/>
              <a:t>-</a:t>
            </a:r>
            <a:r>
              <a:rPr lang="it-IT" sz="2000" dirty="0" smtClean="0"/>
              <a:t>Gruppo di progetto (coerenza PTOF / efficacia / efficienza / metodologia) / </a:t>
            </a:r>
            <a:r>
              <a:rPr lang="it-IT" sz="2000" b="1" dirty="0" smtClean="0"/>
              <a:t>Partner di progetto </a:t>
            </a:r>
            <a:r>
              <a:rPr lang="it-IT" sz="2000" dirty="0" smtClean="0"/>
              <a:t>/Delibera Coll. </a:t>
            </a:r>
            <a:r>
              <a:rPr lang="it-IT" sz="2000" dirty="0" err="1" smtClean="0"/>
              <a:t>Doc</a:t>
            </a:r>
            <a:r>
              <a:rPr lang="it-IT" sz="2000" dirty="0" smtClean="0"/>
              <a:t> e </a:t>
            </a:r>
            <a:r>
              <a:rPr lang="it-IT" sz="2000" dirty="0" err="1" smtClean="0"/>
              <a:t>CdI</a:t>
            </a:r>
            <a:r>
              <a:rPr lang="it-IT" sz="2000" dirty="0" smtClean="0"/>
              <a:t> /Candidatura </a:t>
            </a:r>
          </a:p>
          <a:p>
            <a:pPr>
              <a:buNone/>
            </a:pPr>
            <a:r>
              <a:rPr lang="it-IT" sz="2000" dirty="0" smtClean="0"/>
              <a:t>-Nota </a:t>
            </a:r>
            <a:r>
              <a:rPr lang="it-IT" sz="2000" dirty="0" err="1" smtClean="0"/>
              <a:t>autorizzativa</a:t>
            </a:r>
            <a:r>
              <a:rPr lang="it-IT" sz="2000" dirty="0" smtClean="0"/>
              <a:t> e codice di progetto / </a:t>
            </a:r>
            <a:r>
              <a:rPr lang="it-IT" sz="2000" dirty="0" err="1" smtClean="0"/>
              <a:t>delib</a:t>
            </a:r>
            <a:r>
              <a:rPr lang="it-IT" sz="2000" dirty="0" smtClean="0"/>
              <a:t>. Coll. Doc. e </a:t>
            </a:r>
            <a:r>
              <a:rPr lang="it-IT" sz="2000" dirty="0" err="1" smtClean="0"/>
              <a:t>CdI</a:t>
            </a:r>
            <a:r>
              <a:rPr lang="it-IT" sz="2000" dirty="0" smtClean="0"/>
              <a:t> / variazione di bilancio CUP/  schede progettuali/ </a:t>
            </a:r>
            <a:r>
              <a:rPr lang="it-IT" sz="2000" dirty="0" err="1" smtClean="0"/>
              <a:t>budgetizzazione</a:t>
            </a:r>
            <a:r>
              <a:rPr lang="it-IT" sz="2000" dirty="0" smtClean="0"/>
              <a:t> costi standard</a:t>
            </a:r>
          </a:p>
          <a:p>
            <a:pPr>
              <a:buNone/>
            </a:pPr>
            <a:r>
              <a:rPr lang="it-IT" sz="2000" dirty="0" smtClean="0"/>
              <a:t>- Definizione risorse professionali compreso monitoraggio</a:t>
            </a:r>
          </a:p>
          <a:p>
            <a:pPr>
              <a:buNone/>
            </a:pPr>
            <a:r>
              <a:rPr lang="it-IT" sz="2000" dirty="0" smtClean="0"/>
              <a:t>-Avviso selezione esperti  </a:t>
            </a:r>
            <a:r>
              <a:rPr lang="it-IT" sz="2000" dirty="0" err="1" smtClean="0"/>
              <a:t>pers</a:t>
            </a:r>
            <a:r>
              <a:rPr lang="it-IT" sz="2000" dirty="0" smtClean="0"/>
              <a:t>. interno / scadenze / successivo avviso </a:t>
            </a:r>
            <a:r>
              <a:rPr lang="it-IT" sz="2000" dirty="0" err="1" smtClean="0"/>
              <a:t>pers</a:t>
            </a:r>
            <a:r>
              <a:rPr lang="it-IT" sz="2000" dirty="0" smtClean="0"/>
              <a:t>. </a:t>
            </a:r>
            <a:r>
              <a:rPr lang="it-IT" sz="2000" dirty="0" err="1" smtClean="0"/>
              <a:t>scol</a:t>
            </a:r>
            <a:r>
              <a:rPr lang="it-IT" sz="2000" dirty="0" smtClean="0"/>
              <a:t>. esterno / poi esterni/ nomina e verbale commissione / pubblicazione graduatorie </a:t>
            </a:r>
            <a:r>
              <a:rPr lang="it-IT" sz="2000" dirty="0" err="1" smtClean="0"/>
              <a:t>provv</a:t>
            </a:r>
            <a:r>
              <a:rPr lang="it-IT" sz="2000" dirty="0" smtClean="0"/>
              <a:t>. e definitive (determina /decreto </a:t>
            </a:r>
            <a:r>
              <a:rPr lang="it-IT" sz="2000" dirty="0" err="1" smtClean="0"/>
              <a:t>D.S</a:t>
            </a:r>
            <a:r>
              <a:rPr lang="it-IT" sz="2000" dirty="0" smtClean="0"/>
              <a:t>) / ricorsi/ determina lettera incarico  o  contratto di lavoro</a:t>
            </a:r>
          </a:p>
          <a:p>
            <a:pPr>
              <a:buNone/>
            </a:pPr>
            <a:endParaRPr lang="it-IT" sz="2400" dirty="0" smtClean="0"/>
          </a:p>
          <a:p>
            <a:pPr>
              <a:buNone/>
            </a:pPr>
            <a:endParaRPr lang="it-IT" sz="2400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Corso di formazione D.S. neoassunti provincia  Modena / relatore Antonio Guida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79A3-95FE-413D-8904-F68C09477C5D}" type="slidenum">
              <a:rPr lang="it-IT" smtClean="0"/>
              <a:pPr/>
              <a:t>16</a:t>
            </a:fld>
            <a:endParaRPr lang="it-IT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/>
              <a:t>STORIE </a:t>
            </a:r>
            <a:r>
              <a:rPr lang="it-IT" sz="4000" dirty="0" err="1" smtClean="0"/>
              <a:t>DI</a:t>
            </a:r>
            <a:r>
              <a:rPr lang="it-IT" sz="4000" dirty="0" smtClean="0"/>
              <a:t> GESTIONE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Gestione Progetto: Formazione Docenti (2)</a:t>
            </a:r>
          </a:p>
          <a:p>
            <a:r>
              <a:rPr lang="it-IT" sz="2000" dirty="0" smtClean="0"/>
              <a:t>-Avviso selezione </a:t>
            </a:r>
            <a:r>
              <a:rPr lang="it-IT" sz="2000" dirty="0" err="1" smtClean="0"/>
              <a:t>pers</a:t>
            </a:r>
            <a:r>
              <a:rPr lang="it-IT" sz="2000" dirty="0" smtClean="0"/>
              <a:t>. ATA / scadenze / ricorsi/  pubblicazione graduatorie / lettera incarico / avvio flusso </a:t>
            </a:r>
            <a:r>
              <a:rPr lang="it-IT" sz="2000" dirty="0" err="1" smtClean="0"/>
              <a:t>docum</a:t>
            </a:r>
            <a:r>
              <a:rPr lang="it-IT" sz="2000" dirty="0" smtClean="0"/>
              <a:t>. </a:t>
            </a:r>
            <a:r>
              <a:rPr lang="it-IT" sz="2000" dirty="0" err="1" smtClean="0"/>
              <a:t>amm.vo</a:t>
            </a:r>
            <a:r>
              <a:rPr lang="it-IT" sz="2000" dirty="0" smtClean="0"/>
              <a:t> contabile e didattica</a:t>
            </a:r>
          </a:p>
          <a:p>
            <a:r>
              <a:rPr lang="it-IT" sz="2000" dirty="0" smtClean="0"/>
              <a:t>Acquisizione beni/servizi tramite gara/ fornitori annuali/ contratto di </a:t>
            </a:r>
            <a:r>
              <a:rPr lang="it-IT" sz="2000" dirty="0" err="1" smtClean="0"/>
              <a:t>app</a:t>
            </a:r>
            <a:endParaRPr lang="it-IT" sz="2000" dirty="0" smtClean="0"/>
          </a:p>
          <a:p>
            <a:r>
              <a:rPr lang="it-IT" sz="2000" dirty="0" smtClean="0"/>
              <a:t>Iscrizione piattaforma Sofia e acquisizione iscrizioni / selezione destinatari</a:t>
            </a:r>
          </a:p>
          <a:p>
            <a:r>
              <a:rPr lang="it-IT" sz="2000" dirty="0" smtClean="0"/>
              <a:t>Riunione staff: progettazione esecutiva e </a:t>
            </a:r>
            <a:r>
              <a:rPr lang="it-IT" sz="2000" dirty="0" err="1" smtClean="0"/>
              <a:t>calendarizzazione</a:t>
            </a:r>
            <a:r>
              <a:rPr lang="it-IT" sz="2000" dirty="0" smtClean="0"/>
              <a:t> attività</a:t>
            </a:r>
          </a:p>
          <a:p>
            <a:r>
              <a:rPr lang="it-IT" sz="2000" dirty="0" smtClean="0"/>
              <a:t>Flusso documentale cartaceo e on </a:t>
            </a:r>
            <a:r>
              <a:rPr lang="it-IT" sz="2000" dirty="0" err="1" smtClean="0"/>
              <a:t>line</a:t>
            </a:r>
            <a:r>
              <a:rPr lang="it-IT" sz="2000" dirty="0" smtClean="0"/>
              <a:t> (GPU), aggiornamenti giornalieri</a:t>
            </a:r>
          </a:p>
          <a:p>
            <a:r>
              <a:rPr lang="it-IT" sz="2000" dirty="0" smtClean="0"/>
              <a:t>Pubblicizzazione/</a:t>
            </a:r>
          </a:p>
          <a:p>
            <a:r>
              <a:rPr lang="it-IT" sz="2000" dirty="0" smtClean="0"/>
              <a:t>Documenti giustificativi di spesa con CIG e DURC</a:t>
            </a:r>
          </a:p>
          <a:p>
            <a:r>
              <a:rPr lang="it-IT" sz="2000" dirty="0" smtClean="0"/>
              <a:t>Rendicontazione spese / CERT (spese sostenute) / REND (impegni assunti)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Corso di formazione D.S. neoassunti provincia  Modena / relatore Antonio Guida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79A3-95FE-413D-8904-F68C09477C5D}" type="slidenum">
              <a:rPr lang="it-IT" smtClean="0"/>
              <a:pPr/>
              <a:t>17</a:t>
            </a:fld>
            <a:endParaRPr lang="it-IT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000" dirty="0" smtClean="0"/>
              <a:t>CONTRATTAZIONE</a:t>
            </a:r>
            <a:br>
              <a:rPr lang="it-IT" sz="4000" dirty="0" smtClean="0"/>
            </a:br>
            <a:r>
              <a:rPr lang="it-IT" sz="4000" dirty="0" smtClean="0"/>
              <a:t>DECENTRATA </a:t>
            </a:r>
            <a:r>
              <a:rPr lang="it-IT" sz="4000" dirty="0" err="1" smtClean="0"/>
              <a:t>D’ISTITUTO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sz="2400" dirty="0" smtClean="0"/>
              <a:t>Fonti: CCNL </a:t>
            </a:r>
            <a:r>
              <a:rPr lang="it-IT" sz="2000" dirty="0" smtClean="0"/>
              <a:t>19.04.2018 </a:t>
            </a:r>
            <a:r>
              <a:rPr lang="it-IT" sz="2400" dirty="0" smtClean="0"/>
              <a:t> </a:t>
            </a:r>
            <a:r>
              <a:rPr lang="it-IT" sz="2000" dirty="0" smtClean="0"/>
              <a:t>/   D.lg. n. 150/09 (decreto Brunetta)</a:t>
            </a:r>
          </a:p>
          <a:p>
            <a:r>
              <a:rPr lang="it-IT" sz="2400" dirty="0" smtClean="0"/>
              <a:t>I soggetti </a:t>
            </a:r>
            <a:r>
              <a:rPr lang="it-IT" sz="2000" dirty="0" smtClean="0"/>
              <a:t>della contrattazione integrativa d’istituto</a:t>
            </a:r>
            <a:r>
              <a:rPr lang="it-IT" sz="2400" dirty="0" smtClean="0"/>
              <a:t>:  </a:t>
            </a:r>
            <a:r>
              <a:rPr lang="it-IT" sz="2000" dirty="0" err="1" smtClean="0"/>
              <a:t>d.s</a:t>
            </a:r>
            <a:r>
              <a:rPr lang="it-IT" sz="2000" dirty="0" smtClean="0"/>
              <a:t>, RSU, </a:t>
            </a:r>
            <a:r>
              <a:rPr lang="it-IT" sz="2000" dirty="0" err="1" smtClean="0"/>
              <a:t>rapp</a:t>
            </a:r>
            <a:r>
              <a:rPr lang="it-IT" sz="2000" dirty="0" smtClean="0"/>
              <a:t>. </a:t>
            </a:r>
            <a:r>
              <a:rPr lang="it-IT" sz="2000" dirty="0" err="1" smtClean="0"/>
              <a:t>territ</a:t>
            </a:r>
            <a:r>
              <a:rPr lang="it-IT" sz="2000" dirty="0" smtClean="0"/>
              <a:t>. </a:t>
            </a:r>
            <a:r>
              <a:rPr lang="it-IT" sz="2000" dirty="0" err="1" smtClean="0"/>
              <a:t>OO.SS</a:t>
            </a:r>
            <a:r>
              <a:rPr lang="it-IT" sz="2000" dirty="0" smtClean="0"/>
              <a:t>. firmatarie CCNL + presenza DSGA </a:t>
            </a:r>
          </a:p>
          <a:p>
            <a:r>
              <a:rPr lang="it-IT" sz="2400" dirty="0" err="1" smtClean="0"/>
              <a:t>Informaz</a:t>
            </a:r>
            <a:r>
              <a:rPr lang="it-IT" sz="2400" dirty="0" smtClean="0"/>
              <a:t>. </a:t>
            </a:r>
            <a:r>
              <a:rPr lang="it-IT" sz="2400" dirty="0" err="1" smtClean="0"/>
              <a:t>prev</a:t>
            </a:r>
            <a:r>
              <a:rPr lang="it-IT" sz="2400" dirty="0" smtClean="0"/>
              <a:t>. : </a:t>
            </a:r>
            <a:r>
              <a:rPr lang="it-IT" sz="2000" dirty="0" smtClean="0"/>
              <a:t>assegnazione del personale   sezioni staccate e plessi/ </a:t>
            </a:r>
            <a:r>
              <a:rPr lang="it-IT" sz="2000" dirty="0" err="1" smtClean="0"/>
              <a:t>formaz</a:t>
            </a:r>
            <a:r>
              <a:rPr lang="it-IT" sz="2000" dirty="0" smtClean="0"/>
              <a:t>. classi / organici / criteri </a:t>
            </a:r>
            <a:r>
              <a:rPr lang="it-IT" sz="2000" dirty="0" err="1" smtClean="0"/>
              <a:t>attuaz</a:t>
            </a:r>
            <a:r>
              <a:rPr lang="it-IT" sz="2000" dirty="0" smtClean="0"/>
              <a:t> .progetti /  permessi aggiornamento</a:t>
            </a:r>
          </a:p>
          <a:p>
            <a:r>
              <a:rPr lang="it-IT" sz="2400" dirty="0" smtClean="0"/>
              <a:t>Materie  oggetto di contrattazione: </a:t>
            </a:r>
            <a:r>
              <a:rPr lang="vi-VN" sz="2000" dirty="0" smtClean="0">
                <a:latin typeface="Calibri" pitchFamily="34" charset="0"/>
              </a:rPr>
              <a:t>utilizzazione personale docente in rapporto al </a:t>
            </a:r>
            <a:r>
              <a:rPr lang="it-IT" sz="2000" dirty="0" smtClean="0">
                <a:latin typeface="Calibri" pitchFamily="34" charset="0"/>
              </a:rPr>
              <a:t>POF</a:t>
            </a:r>
            <a:r>
              <a:rPr lang="vi-VN" sz="2000" dirty="0" smtClean="0">
                <a:latin typeface="Calibri" pitchFamily="34" charset="0"/>
              </a:rPr>
              <a:t> e al piano  attività̀ e modalità̀ di utilizzazione pers ATA </a:t>
            </a:r>
            <a:r>
              <a:rPr lang="it-IT" sz="2000" dirty="0" smtClean="0">
                <a:latin typeface="Calibri" pitchFamily="34" charset="0"/>
              </a:rPr>
              <a:t>/</a:t>
            </a:r>
            <a:r>
              <a:rPr lang="vi-VN" sz="2000" dirty="0" smtClean="0">
                <a:latin typeface="Calibri" pitchFamily="34" charset="0"/>
              </a:rPr>
              <a:t> </a:t>
            </a:r>
            <a:r>
              <a:rPr lang="it-IT" sz="2000" dirty="0" smtClean="0"/>
              <a:t>applicazione dei diritti sindacali / attuazione sicurezza nei luoghi di lavoro/ ripartizione delle risorse del fondo d’istituto/ attribuzione  dei compensi accessori/ organizzazione del lavoro e articolazione orario del personale </a:t>
            </a:r>
          </a:p>
          <a:p>
            <a:r>
              <a:rPr lang="it-IT" sz="2400" dirty="0" smtClean="0">
                <a:latin typeface="Calibri" pitchFamily="34" charset="0"/>
              </a:rPr>
              <a:t>Informazione successiva:</a:t>
            </a:r>
            <a:r>
              <a:rPr lang="it-IT" sz="2000" b="1" dirty="0" smtClean="0">
                <a:latin typeface="Calibri" pitchFamily="34" charset="0"/>
              </a:rPr>
              <a:t> </a:t>
            </a:r>
            <a:r>
              <a:rPr lang="it-IT" sz="2000" dirty="0" smtClean="0">
                <a:latin typeface="Calibri" pitchFamily="34" charset="0"/>
              </a:rPr>
              <a:t> beneficiari fondo d’istituto / verifiche</a:t>
            </a:r>
          </a:p>
          <a:p>
            <a:r>
              <a:rPr lang="it-IT" sz="2200" dirty="0" smtClean="0"/>
              <a:t>Novità CCNL: Concetto di Comunità educante art. 24/ </a:t>
            </a:r>
            <a:r>
              <a:rPr lang="it-IT" sz="2200" dirty="0" err="1" smtClean="0"/>
              <a:t>triennalità</a:t>
            </a:r>
            <a:r>
              <a:rPr lang="it-IT" sz="2200" dirty="0" smtClean="0"/>
              <a:t> Contratto di istituto (parte normativa) /   Materie oggetto di confronto art.6</a:t>
            </a:r>
          </a:p>
          <a:p>
            <a:endParaRPr lang="it-IT" sz="2400" dirty="0" smtClean="0">
              <a:latin typeface="Calibri" pitchFamily="34" charset="0"/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Corso di formazione D.S. neoassunti provincia  Modena / relatore Antonio Guida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79A3-95FE-413D-8904-F68C09477C5D}" type="slidenum">
              <a:rPr lang="it-IT" smtClean="0"/>
              <a:pPr/>
              <a:t>18</a:t>
            </a:fld>
            <a:endParaRPr lang="it-IT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GRAZIE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sz="2400" dirty="0" smtClean="0"/>
              <a:t>“La  vulnerabilità è la culla dell’innovazione, della creatività e del cambiamento “ (</a:t>
            </a:r>
            <a:r>
              <a:rPr lang="it-IT" sz="2400" dirty="0" err="1" smtClean="0"/>
              <a:t>Brené</a:t>
            </a:r>
            <a:r>
              <a:rPr lang="it-IT" sz="2400" dirty="0" smtClean="0"/>
              <a:t> </a:t>
            </a:r>
            <a:r>
              <a:rPr lang="it-IT" sz="2400" dirty="0" err="1" smtClean="0"/>
              <a:t>Brown</a:t>
            </a:r>
            <a:r>
              <a:rPr lang="it-IT" sz="2400" dirty="0" smtClean="0"/>
              <a:t>)</a:t>
            </a:r>
          </a:p>
          <a:p>
            <a:pPr>
              <a:buNone/>
            </a:pPr>
            <a:r>
              <a:rPr lang="it-IT" sz="2000" dirty="0" smtClean="0"/>
              <a:t>             </a:t>
            </a:r>
          </a:p>
          <a:p>
            <a:pPr>
              <a:buNone/>
            </a:pPr>
            <a:r>
              <a:rPr lang="it-IT" sz="2000" dirty="0" smtClean="0"/>
              <a:t>contatti: antonioguida52@gmail.com 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Corso di formazione D.S. neoassunti provincia  Modena / relatore Antonio Guida</a:t>
            </a:r>
            <a:endParaRPr lang="it-IT"/>
          </a:p>
        </p:txBody>
      </p:sp>
      <p:pic>
        <p:nvPicPr>
          <p:cNvPr id="5" name="Immagine 4" descr="Gruppo di donne di affari che si riuniscono per discutere le idee Archivio Fotografico - 4230739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772816"/>
            <a:ext cx="4032448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79A3-95FE-413D-8904-F68C09477C5D}" type="slidenum">
              <a:rPr lang="it-IT" smtClean="0"/>
              <a:pPr/>
              <a:t>19</a:t>
            </a:fld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 smtClean="0"/>
              <a:t>AUTONOMIA, GESTIONE DELLE RISORSE E CONTRATTAZIONE TRA SOGNO E REALTA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				</a:t>
            </a:r>
          </a:p>
          <a:p>
            <a:pPr>
              <a:buNone/>
            </a:pPr>
            <a:r>
              <a:rPr lang="it-IT" dirty="0" smtClean="0"/>
              <a:t>	</a:t>
            </a:r>
            <a:r>
              <a:rPr lang="it-IT" sz="2800" b="1" dirty="0" smtClean="0"/>
              <a:t>LE FRONTIERE MOBILI DELLA SCUOLA CHE CAMBIA</a:t>
            </a:r>
            <a:r>
              <a:rPr lang="it-IT" dirty="0" smtClean="0"/>
              <a:t>			</a:t>
            </a:r>
            <a:endParaRPr lang="it-IT" b="1" dirty="0" smtClean="0"/>
          </a:p>
          <a:p>
            <a:r>
              <a:rPr lang="it-IT" sz="2800" b="1" dirty="0" smtClean="0"/>
              <a:t>Scuola extra </a:t>
            </a:r>
            <a:r>
              <a:rPr lang="it-IT" sz="2800" b="1" dirty="0" err="1" smtClean="0"/>
              <a:t>moenia</a:t>
            </a:r>
            <a:r>
              <a:rPr lang="it-IT" sz="2800" b="1" dirty="0" smtClean="0"/>
              <a:t> / il contesto territoriale</a:t>
            </a:r>
          </a:p>
          <a:p>
            <a:r>
              <a:rPr lang="it-IT" sz="2800" b="1" dirty="0" smtClean="0"/>
              <a:t>Centralità dello studente</a:t>
            </a:r>
          </a:p>
          <a:p>
            <a:r>
              <a:rPr lang="it-IT" sz="2800" b="1" dirty="0" smtClean="0"/>
              <a:t>Dall’emergenza alla rimodulazione del </a:t>
            </a:r>
            <a:r>
              <a:rPr lang="it-IT" sz="2800" b="1" i="1" dirty="0" smtClean="0"/>
              <a:t>fare scuola</a:t>
            </a:r>
            <a:endParaRPr lang="it-IT" sz="2800" b="1" i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059832" y="6021288"/>
            <a:ext cx="2895600" cy="1201837"/>
          </a:xfrm>
        </p:spPr>
        <p:txBody>
          <a:bodyPr/>
          <a:lstStyle/>
          <a:p>
            <a:r>
              <a:rPr lang="it-IT" smtClean="0"/>
              <a:t>Corso di formazione D.S. neoassunti provincia  Modena / relatore Antonio Guida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79A3-95FE-413D-8904-F68C09477C5D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AUTONOMIA SCOLASTICA</a:t>
            </a:r>
            <a:br>
              <a:rPr lang="it-IT" dirty="0" smtClean="0"/>
            </a:br>
            <a:r>
              <a:rPr lang="it-IT" dirty="0" smtClean="0"/>
              <a:t>LE FONTI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None/>
            </a:pPr>
            <a:r>
              <a:rPr lang="it-IT" sz="2400" b="1" dirty="0"/>
              <a:t>Introdotta da l. 15.03.97 N. 59 art. 21 (riforma </a:t>
            </a:r>
            <a:r>
              <a:rPr lang="it-IT" sz="2400" b="1" dirty="0" err="1" smtClean="0"/>
              <a:t>Bassanini</a:t>
            </a:r>
            <a:r>
              <a:rPr lang="it-IT" sz="2400" b="1" dirty="0" smtClean="0"/>
              <a:t>)</a:t>
            </a:r>
            <a:endParaRPr lang="it-IT" sz="2400" dirty="0" smtClean="0"/>
          </a:p>
          <a:p>
            <a:pPr lvl="0">
              <a:buNone/>
            </a:pPr>
            <a:r>
              <a:rPr lang="it-IT" sz="2000" b="1" dirty="0" smtClean="0"/>
              <a:t>c.1</a:t>
            </a:r>
            <a:r>
              <a:rPr lang="it-IT" sz="2000" dirty="0" smtClean="0"/>
              <a:t>  estensione/ampliamento a tutte le </a:t>
            </a:r>
            <a:r>
              <a:rPr lang="it-IT" sz="2000" dirty="0" err="1" smtClean="0"/>
              <a:t>II.SS</a:t>
            </a:r>
            <a:r>
              <a:rPr lang="it-IT" sz="2000" dirty="0" smtClean="0"/>
              <a:t>. dell’attribuzione dell’ autonomia</a:t>
            </a:r>
          </a:p>
          <a:p>
            <a:pPr lvl="0">
              <a:buNone/>
            </a:pPr>
            <a:r>
              <a:rPr lang="it-IT" sz="2000" dirty="0" smtClean="0"/>
              <a:t>        e della personalità giuridica</a:t>
            </a:r>
          </a:p>
          <a:p>
            <a:pPr lvl="0">
              <a:buNone/>
            </a:pPr>
            <a:r>
              <a:rPr lang="it-IT" sz="2000" b="1" dirty="0" smtClean="0"/>
              <a:t>c.5</a:t>
            </a:r>
            <a:r>
              <a:rPr lang="it-IT" sz="2000" dirty="0" smtClean="0"/>
              <a:t> dotazione finanziaria essenziale (assegnazione ordinaria e assegnazione perequativa) senza vincolo di destinazione</a:t>
            </a:r>
          </a:p>
          <a:p>
            <a:pPr lvl="0">
              <a:buNone/>
            </a:pPr>
            <a:r>
              <a:rPr lang="it-IT" sz="2000" b="1" dirty="0" smtClean="0"/>
              <a:t>cc. 7/9</a:t>
            </a:r>
            <a:r>
              <a:rPr lang="it-IT" sz="2000" dirty="0" smtClean="0"/>
              <a:t>: autonomia  come autonomia organizzativa e autonomia didattica</a:t>
            </a:r>
          </a:p>
          <a:p>
            <a:r>
              <a:rPr lang="it-IT" sz="2000" dirty="0" err="1" smtClean="0"/>
              <a:t>Aut.</a:t>
            </a:r>
            <a:r>
              <a:rPr lang="it-IT" sz="2000" b="1" dirty="0" err="1" smtClean="0"/>
              <a:t>organizzativa</a:t>
            </a:r>
            <a:r>
              <a:rPr lang="it-IT" sz="2000" dirty="0" smtClean="0"/>
              <a:t>: flessibilità, diversificazione, efficienza, efficacia, integrazione e miglior utilizzo di risorse e strutture, tecnologie innovative, </a:t>
            </a:r>
            <a:r>
              <a:rPr lang="it-IT" sz="2000" b="1" dirty="0" smtClean="0"/>
              <a:t>coordinamento con il contesto territoriale</a:t>
            </a:r>
          </a:p>
          <a:p>
            <a:r>
              <a:rPr lang="it-IT" sz="2000" dirty="0" smtClean="0"/>
              <a:t>Aut</a:t>
            </a:r>
            <a:r>
              <a:rPr lang="it-IT" sz="2000" b="1" dirty="0" smtClean="0"/>
              <a:t>. didattica: </a:t>
            </a:r>
            <a:r>
              <a:rPr lang="it-IT" sz="2000" dirty="0" smtClean="0"/>
              <a:t>principi</a:t>
            </a:r>
            <a:r>
              <a:rPr lang="it-IT" sz="2000" b="1" dirty="0" smtClean="0"/>
              <a:t> </a:t>
            </a:r>
            <a:r>
              <a:rPr lang="it-IT" sz="2000" dirty="0" smtClean="0"/>
              <a:t>libertà di insegnamento + scelta educativa famiglie + diritto di apprendere/ libertà progettuale e metodologica /</a:t>
            </a:r>
            <a:r>
              <a:rPr lang="it-IT" sz="2000" b="1" dirty="0" smtClean="0"/>
              <a:t> </a:t>
            </a:r>
            <a:r>
              <a:rPr lang="it-IT" sz="2000" dirty="0" smtClean="0"/>
              <a:t>ampliamento</a:t>
            </a:r>
            <a:r>
              <a:rPr lang="it-IT" sz="2000" b="1" dirty="0" smtClean="0"/>
              <a:t> offerta </a:t>
            </a:r>
            <a:r>
              <a:rPr lang="it-IT" sz="2000" dirty="0" smtClean="0"/>
              <a:t>formativa </a:t>
            </a:r>
            <a:r>
              <a:rPr lang="it-IT" sz="2000" b="1" dirty="0" smtClean="0"/>
              <a:t>/ </a:t>
            </a:r>
            <a:r>
              <a:rPr lang="it-IT" sz="2000" dirty="0" smtClean="0"/>
              <a:t>rispetto esigenze formative degli studenti</a:t>
            </a:r>
          </a:p>
          <a:p>
            <a:r>
              <a:rPr lang="it-IT" sz="2000" dirty="0" smtClean="0"/>
              <a:t>Scarso peso </a:t>
            </a:r>
            <a:r>
              <a:rPr lang="it-IT" sz="2000" b="1" dirty="0" smtClean="0"/>
              <a:t>autonomia di ricerca </a:t>
            </a:r>
            <a:r>
              <a:rPr lang="it-IT" sz="2000" dirty="0" smtClean="0"/>
              <a:t>/ declino della ricerca –azione (c. 10)</a:t>
            </a:r>
          </a:p>
          <a:p>
            <a:pPr>
              <a:buNone/>
            </a:pPr>
            <a:r>
              <a:rPr lang="it-IT" sz="2000" b="1" dirty="0" smtClean="0"/>
              <a:t>c.16</a:t>
            </a:r>
            <a:r>
              <a:rPr lang="it-IT" sz="2000" dirty="0" smtClean="0"/>
              <a:t>: qualifica dirigenziale  ai capi d’istituto della (art.28 d. </a:t>
            </a:r>
            <a:r>
              <a:rPr lang="it-IT" sz="2000" dirty="0" err="1" smtClean="0"/>
              <a:t>l.vo</a:t>
            </a:r>
            <a:r>
              <a:rPr lang="it-IT" sz="2000" dirty="0" smtClean="0"/>
              <a:t> 29/93)</a:t>
            </a:r>
            <a:endParaRPr lang="it-IT" sz="2000" b="1" dirty="0" smtClean="0"/>
          </a:p>
          <a:p>
            <a:endParaRPr lang="it-IT" sz="2000" dirty="0" smtClean="0"/>
          </a:p>
          <a:p>
            <a:pPr lvl="0">
              <a:buNone/>
            </a:pPr>
            <a:endParaRPr lang="it-IT" sz="2000" dirty="0" smtClean="0"/>
          </a:p>
          <a:p>
            <a:pPr lvl="0">
              <a:buNone/>
            </a:pPr>
            <a:endParaRPr lang="it-IT" sz="2000" dirty="0" smtClean="0"/>
          </a:p>
          <a:p>
            <a:pPr lvl="0">
              <a:buNone/>
            </a:pPr>
            <a:endParaRPr lang="it-IT" sz="2000" dirty="0" smtClean="0"/>
          </a:p>
          <a:p>
            <a:pPr lvl="0">
              <a:buNone/>
            </a:pPr>
            <a:endParaRPr lang="it-IT" sz="20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Corso di formazione D.S. neoassunti provincia  Modena / relatore Antonio Guida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79A3-95FE-413D-8904-F68C09477C5D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AUTONOMIA SCOLASTICA</a:t>
            </a:r>
            <a:br>
              <a:rPr lang="it-IT" dirty="0" smtClean="0"/>
            </a:br>
            <a:r>
              <a:rPr lang="it-IT" dirty="0" smtClean="0"/>
              <a:t>LE FONTI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sz="2400" b="1" dirty="0" smtClean="0"/>
          </a:p>
          <a:p>
            <a:pPr>
              <a:buNone/>
            </a:pPr>
            <a:r>
              <a:rPr lang="it-IT" sz="2400" b="1" dirty="0" smtClean="0"/>
              <a:t>Acquisisce rango costituzionale</a:t>
            </a:r>
          </a:p>
          <a:p>
            <a:pPr>
              <a:buNone/>
            </a:pPr>
            <a:r>
              <a:rPr lang="it-IT" sz="2000" dirty="0" smtClean="0"/>
              <a:t> La Legge 3/2001 del 18 ottobre ,all’art. 117, modifica il titolo V della parte seconda della Costituzione e inserisce l’istruzione tra le materie di legislazione concorrente  ma preserva l’autonomia scolastica </a:t>
            </a:r>
          </a:p>
          <a:p>
            <a:pPr>
              <a:buNone/>
            </a:pPr>
            <a:endParaRPr lang="it-IT" sz="2400" b="1" dirty="0" smtClean="0"/>
          </a:p>
          <a:p>
            <a:pPr>
              <a:buNone/>
            </a:pPr>
            <a:r>
              <a:rPr lang="it-IT" sz="2400" b="1" dirty="0" smtClean="0"/>
              <a:t>Realizzata da</a:t>
            </a:r>
          </a:p>
          <a:p>
            <a:pPr>
              <a:buNone/>
            </a:pPr>
            <a:r>
              <a:rPr lang="it-IT" sz="2000" b="1" dirty="0" smtClean="0"/>
              <a:t> </a:t>
            </a:r>
            <a:r>
              <a:rPr lang="it-IT" sz="2000" dirty="0" smtClean="0"/>
              <a:t>DPR  8 marzo 1999 n. 275 “regolamento recante norme in materia di autonomia delle istituzioni scolastiche ai sensi dell’articolo 21 della legge 59/97” . Il regolamento ha avuto applicazione dal 1° settembre 2000 </a:t>
            </a:r>
            <a:endParaRPr lang="it-IT" sz="20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Corso di formazione D.S. neoassunti provincia  Modena / relatore Antonio Guida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79A3-95FE-413D-8904-F68C09477C5D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REGOLAMENTO DELL’AUTONOMIA</a:t>
            </a:r>
            <a:br>
              <a:rPr lang="it-IT" dirty="0" smtClean="0"/>
            </a:br>
            <a:r>
              <a:rPr lang="it-IT" dirty="0" smtClean="0"/>
              <a:t>DPR 275/99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sz="2000" b="1" dirty="0" smtClean="0"/>
              <a:t>Art. 3</a:t>
            </a:r>
            <a:r>
              <a:rPr lang="it-IT" sz="2000" dirty="0" smtClean="0"/>
              <a:t>: </a:t>
            </a:r>
            <a:r>
              <a:rPr lang="it-IT" sz="2000" b="1" dirty="0" smtClean="0"/>
              <a:t>Piano dell’Offerta Formativa</a:t>
            </a:r>
          </a:p>
          <a:p>
            <a:pPr>
              <a:buNone/>
            </a:pPr>
            <a:r>
              <a:rPr lang="it-IT" sz="2000" b="1" dirty="0" smtClean="0"/>
              <a:t>c. 1 </a:t>
            </a:r>
            <a:r>
              <a:rPr lang="it-IT" sz="2000" dirty="0" smtClean="0"/>
              <a:t>costitutivo dell'identità culturale e progettuale delle istituzioni scolastiche</a:t>
            </a:r>
          </a:p>
          <a:p>
            <a:pPr>
              <a:buNone/>
            </a:pPr>
            <a:r>
              <a:rPr lang="it-IT" sz="2000" b="1" dirty="0" smtClean="0"/>
              <a:t>c.2</a:t>
            </a:r>
            <a:r>
              <a:rPr lang="it-IT" sz="2000" dirty="0" smtClean="0"/>
              <a:t> coerente con gli obiettivi generali ed educativi dei diversi indirizzi di studi </a:t>
            </a:r>
            <a:r>
              <a:rPr lang="it-IT" sz="2000" b="1" dirty="0" smtClean="0"/>
              <a:t>riflette le esigenze del contesto culturale, sociale ed economico </a:t>
            </a:r>
          </a:p>
          <a:p>
            <a:pPr>
              <a:buNone/>
            </a:pPr>
            <a:r>
              <a:rPr lang="it-IT" sz="2000" b="1" dirty="0" smtClean="0"/>
              <a:t>c.3 </a:t>
            </a:r>
            <a:r>
              <a:rPr lang="it-IT" sz="2000" dirty="0" smtClean="0"/>
              <a:t>elaborato dal Collegio dei Docenti / adottato dal Consiglio d’Istituto</a:t>
            </a:r>
          </a:p>
          <a:p>
            <a:pPr>
              <a:buNone/>
            </a:pPr>
            <a:r>
              <a:rPr lang="it-IT" sz="2000" b="1" dirty="0" smtClean="0"/>
              <a:t>c.5 </a:t>
            </a:r>
            <a:r>
              <a:rPr lang="it-IT" sz="2000" dirty="0" smtClean="0"/>
              <a:t> reso pubblico e consegnato ad alunni e famiglie all'atto dell'iscrizione</a:t>
            </a:r>
          </a:p>
          <a:p>
            <a:pPr>
              <a:buNone/>
            </a:pPr>
            <a:r>
              <a:rPr lang="it-IT" sz="2000" b="1" dirty="0" smtClean="0"/>
              <a:t>Art.4: Autonomia didattica</a:t>
            </a:r>
          </a:p>
          <a:p>
            <a:pPr>
              <a:buNone/>
            </a:pPr>
            <a:r>
              <a:rPr lang="it-IT" sz="2000" dirty="0" smtClean="0"/>
              <a:t>c.2e: possibile aggregazione delle discipline in </a:t>
            </a:r>
            <a:r>
              <a:rPr lang="it-IT" sz="2000" b="1" dirty="0" smtClean="0"/>
              <a:t>ambiti disciplinari</a:t>
            </a:r>
          </a:p>
          <a:p>
            <a:pPr>
              <a:buNone/>
            </a:pPr>
            <a:r>
              <a:rPr lang="it-IT" sz="2000" dirty="0" smtClean="0"/>
              <a:t>c.3: in base agli </a:t>
            </a:r>
            <a:r>
              <a:rPr lang="it-IT" sz="2000" b="1" dirty="0" smtClean="0"/>
              <a:t>interessi  degli alunni</a:t>
            </a:r>
            <a:r>
              <a:rPr lang="it-IT" sz="2000" dirty="0" smtClean="0"/>
              <a:t>, percorsi formativi pluridisciplinari</a:t>
            </a:r>
          </a:p>
          <a:p>
            <a:pPr>
              <a:buNone/>
            </a:pPr>
            <a:r>
              <a:rPr lang="it-IT" sz="2000" b="1" dirty="0" smtClean="0"/>
              <a:t>Art. 7 Reti di scuole</a:t>
            </a:r>
          </a:p>
          <a:p>
            <a:r>
              <a:rPr lang="it-IT" sz="2000" dirty="0" smtClean="0"/>
              <a:t>c 1: promozione di o adesione a reti di scuole</a:t>
            </a:r>
          </a:p>
          <a:p>
            <a:r>
              <a:rPr lang="it-IT" sz="2000" dirty="0" smtClean="0"/>
              <a:t>c 8/10: in rete o no  accordi e convenzioni con soggetti pubblici e privati/ adesione  </a:t>
            </a:r>
            <a:r>
              <a:rPr lang="it-IT" sz="2000" b="1" dirty="0" smtClean="0"/>
              <a:t>a consorzi pubblici o privati</a:t>
            </a:r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endParaRPr lang="it-IT" sz="20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Corso di formazione D.S. neoassunti provincia  Modena / relatore Antonio Guida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79A3-95FE-413D-8904-F68C09477C5D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000" dirty="0" smtClean="0"/>
              <a:t>ARTICOLAZIONI DELL’AUTONOMIA DIDATTICA</a:t>
            </a:r>
            <a:endParaRPr lang="it-IT" sz="40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Corso di formazione D.S. neoassunti provincia  Modena / relatore Antonio Guida</a:t>
            </a:r>
            <a:endParaRPr lang="it-IT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301635"/>
            <a:ext cx="8229600" cy="3123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79A3-95FE-413D-8904-F68C09477C5D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000" dirty="0" smtClean="0"/>
              <a:t>AUTONOMIA SCOLASTICA</a:t>
            </a:r>
            <a:br>
              <a:rPr lang="it-IT" sz="4000" dirty="0" smtClean="0"/>
            </a:br>
            <a:r>
              <a:rPr lang="it-IT" sz="4000" dirty="0" smtClean="0"/>
              <a:t>GLI SVILUPPI: L. 107/2015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it-IT" dirty="0" smtClean="0"/>
              <a:t>-</a:t>
            </a:r>
            <a:r>
              <a:rPr lang="it-IT" sz="2400" dirty="0" smtClean="0"/>
              <a:t>PTOF realizzato dal Collegio Docenti,  approvato dal  </a:t>
            </a:r>
            <a:r>
              <a:rPr lang="it-IT" sz="2400" dirty="0" err="1" smtClean="0"/>
              <a:t>CdI</a:t>
            </a:r>
            <a:r>
              <a:rPr lang="it-IT" sz="2400" dirty="0" smtClean="0"/>
              <a:t> (nel POF approvato dal Collegio e adottato dal </a:t>
            </a:r>
            <a:r>
              <a:rPr lang="it-IT" sz="2400" dirty="0" err="1" smtClean="0"/>
              <a:t>CdI</a:t>
            </a:r>
            <a:r>
              <a:rPr lang="it-IT" sz="2400" dirty="0" smtClean="0"/>
              <a:t>)</a:t>
            </a:r>
          </a:p>
          <a:p>
            <a:pPr>
              <a:buFont typeface="Arial" charset="0"/>
              <a:buNone/>
            </a:pPr>
            <a:r>
              <a:rPr lang="it-IT" sz="2400" dirty="0" smtClean="0"/>
              <a:t>-ASL (successivamente modificata da PCTO) </a:t>
            </a:r>
          </a:p>
          <a:p>
            <a:pPr>
              <a:buFont typeface="Arial" charset="0"/>
              <a:buNone/>
            </a:pPr>
            <a:r>
              <a:rPr lang="it-IT" sz="2400" dirty="0" smtClean="0"/>
              <a:t>-BONUS (poi oggetto di contrattazione, oggi  anche agli ATA )</a:t>
            </a:r>
          </a:p>
          <a:p>
            <a:pPr>
              <a:buFont typeface="Arial" charset="0"/>
              <a:buNone/>
            </a:pPr>
            <a:r>
              <a:rPr lang="it-IT" sz="2400" dirty="0" smtClean="0"/>
              <a:t>-COMITATO </a:t>
            </a:r>
            <a:r>
              <a:rPr lang="it-IT" sz="2400" dirty="0" err="1" smtClean="0"/>
              <a:t>DI</a:t>
            </a:r>
            <a:r>
              <a:rPr lang="it-IT" sz="2400" dirty="0" smtClean="0"/>
              <a:t> VALUTAZIONE (nuova formulazione)</a:t>
            </a:r>
          </a:p>
          <a:p>
            <a:pPr>
              <a:buFont typeface="Arial" charset="0"/>
              <a:buNone/>
            </a:pPr>
            <a:r>
              <a:rPr lang="it-IT" sz="2400" dirty="0" smtClean="0"/>
              <a:t>-PNSD e tutti i suoi # - introduzione dell’Animatore digitale e del Team digitale in ogni scuola, formazione docenti e </a:t>
            </a:r>
            <a:r>
              <a:rPr lang="it-IT" sz="2400" dirty="0" err="1" smtClean="0"/>
              <a:t>pers</a:t>
            </a:r>
            <a:r>
              <a:rPr lang="it-IT" sz="2400" dirty="0" smtClean="0"/>
              <a:t>. ATA</a:t>
            </a:r>
          </a:p>
          <a:p>
            <a:pPr>
              <a:buFont typeface="Arial" charset="0"/>
              <a:buNone/>
            </a:pPr>
            <a:r>
              <a:rPr lang="it-IT" sz="2400" dirty="0" smtClean="0"/>
              <a:t>- Piano Nazionale di Formazione /sviluppo didattica </a:t>
            </a:r>
            <a:r>
              <a:rPr lang="it-IT" sz="2400" dirty="0" err="1" smtClean="0"/>
              <a:t>laboratoriale</a:t>
            </a:r>
            <a:endParaRPr lang="it-IT" sz="2400" dirty="0" smtClean="0"/>
          </a:p>
          <a:p>
            <a:pPr>
              <a:buFont typeface="Arial" charset="0"/>
              <a:buNone/>
            </a:pPr>
            <a:r>
              <a:rPr lang="it-IT" sz="2400" dirty="0" smtClean="0"/>
              <a:t>Questioni controverse: merito e valutazione docenti / alternanza /organico dell’autonomia / ampliamento competenze </a:t>
            </a:r>
            <a:r>
              <a:rPr lang="it-IT" sz="2400" dirty="0" err="1" smtClean="0"/>
              <a:t>d.s</a:t>
            </a:r>
            <a:r>
              <a:rPr lang="it-IT" sz="2400" smtClean="0"/>
              <a:t>.</a:t>
            </a:r>
            <a:endParaRPr lang="it-IT" sz="2400" dirty="0" smtClean="0"/>
          </a:p>
          <a:p>
            <a:pPr>
              <a:buFont typeface="Arial" charset="0"/>
              <a:buNone/>
            </a:pPr>
            <a:endParaRPr lang="it-IT" sz="2400" dirty="0" smtClean="0"/>
          </a:p>
          <a:p>
            <a:pPr>
              <a:buFont typeface="Arial" charset="0"/>
              <a:buNone/>
            </a:pPr>
            <a:endParaRPr lang="it-IT" sz="2400" dirty="0" smtClean="0"/>
          </a:p>
          <a:p>
            <a:pPr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Corso di formazione D.S. neoassunti provincia  Modena / relatore Antonio Guida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79A3-95FE-413D-8904-F68C09477C5D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/>
              <a:t>LE FRONTIERE DELL’AUTONOMIA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800" dirty="0" smtClean="0"/>
              <a:t>SCUOLA  EXTRA MOENIA /IL CONTESTO TERRITORIALE</a:t>
            </a:r>
          </a:p>
          <a:p>
            <a:r>
              <a:rPr lang="it-IT" sz="2400" dirty="0" smtClean="0"/>
              <a:t>Costruire banche dati del territorio (progetti/ orientamento)</a:t>
            </a:r>
          </a:p>
          <a:p>
            <a:r>
              <a:rPr lang="it-IT" sz="2400" b="1" dirty="0" smtClean="0"/>
              <a:t>Comunicazione</a:t>
            </a:r>
            <a:r>
              <a:rPr lang="it-IT" sz="2400" dirty="0" smtClean="0"/>
              <a:t> e Pubblicizzazione (iscrizioni, trasparenza, bilancio sociale) / internet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it-IT" sz="2400" dirty="0" smtClean="0"/>
              <a:t>Rapporti con il territorio (ASL / PCTO) /L. 107/15)  / Service </a:t>
            </a:r>
            <a:r>
              <a:rPr lang="it-IT" sz="2400" dirty="0" err="1" smtClean="0"/>
              <a:t>learning</a:t>
            </a:r>
            <a:r>
              <a:rPr lang="it-IT" sz="2400" dirty="0" smtClean="0"/>
              <a:t> / la scuola  intellettuale sociale /</a:t>
            </a:r>
            <a:r>
              <a:rPr lang="it-IT" sz="2400" dirty="0" err="1" smtClean="0"/>
              <a:t>accountability</a:t>
            </a:r>
            <a:endParaRPr lang="it-IT" sz="24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it-IT" sz="2400" dirty="0" err="1" smtClean="0"/>
              <a:t>Classroom</a:t>
            </a:r>
            <a:r>
              <a:rPr lang="it-IT" sz="2400" dirty="0" smtClean="0"/>
              <a:t> </a:t>
            </a:r>
            <a:r>
              <a:rPr lang="it-IT" sz="2400" dirty="0" err="1" smtClean="0"/>
              <a:t>anywhere</a:t>
            </a:r>
            <a:r>
              <a:rPr lang="it-IT" sz="2400" dirty="0" smtClean="0"/>
              <a:t> (esperti/apprendimento in situazione)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it-IT" sz="2400" b="1" dirty="0" smtClean="0"/>
              <a:t>Lo spazio insegna: </a:t>
            </a:r>
            <a:r>
              <a:rPr lang="it-IT" sz="2400" dirty="0" smtClean="0"/>
              <a:t>gestire spazi di apprendimento, tempi, </a:t>
            </a:r>
            <a:r>
              <a:rPr lang="it-IT" sz="2400" dirty="0" err="1" smtClean="0"/>
              <a:t>setting</a:t>
            </a:r>
            <a:r>
              <a:rPr lang="it-IT" sz="2400" dirty="0" smtClean="0"/>
              <a:t> e contenuti durante e dopo il coronavirus</a:t>
            </a:r>
          </a:p>
          <a:p>
            <a:pPr marL="342900" lvl="1" indent="-342900">
              <a:buNone/>
            </a:pPr>
            <a:endParaRPr lang="it-IT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it-IT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it-IT" dirty="0" smtClean="0"/>
          </a:p>
          <a:p>
            <a:endParaRPr lang="it-IT" dirty="0" smtClean="0"/>
          </a:p>
          <a:p>
            <a:pPr lvl="1"/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Corso di formazione D.S. neoassunti provincia  Modena / relatore Antonio Guida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79A3-95FE-413D-8904-F68C09477C5D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/>
              <a:t>LE FRONTIERE DELL’AUTONOMIA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CENTRALITA’ DELLO STUDENTE</a:t>
            </a:r>
          </a:p>
          <a:p>
            <a:r>
              <a:rPr lang="it-IT" sz="2800" dirty="0" smtClean="0"/>
              <a:t>Dall’offerta formativa ai bisogni formativi/ </a:t>
            </a:r>
            <a:r>
              <a:rPr lang="it-IT" sz="2800" b="1" dirty="0" smtClean="0"/>
              <a:t> l’apprendimento  </a:t>
            </a:r>
            <a:r>
              <a:rPr lang="it-IT" sz="2800" dirty="0" smtClean="0"/>
              <a:t>ai tempi del coronavirus </a:t>
            </a:r>
          </a:p>
          <a:p>
            <a:r>
              <a:rPr lang="it-IT" sz="2800" dirty="0" smtClean="0"/>
              <a:t>Dalla trasmissione dei saperi ai compiti reali / </a:t>
            </a:r>
            <a:r>
              <a:rPr lang="it-IT" sz="2800" b="1" dirty="0" smtClean="0"/>
              <a:t>dalla formazione a distanza </a:t>
            </a:r>
            <a:r>
              <a:rPr lang="it-IT" sz="2800" dirty="0" smtClean="0"/>
              <a:t>ad una riorganizzazione del modello di formazione e di apprendimento</a:t>
            </a:r>
          </a:p>
          <a:p>
            <a:r>
              <a:rPr lang="it-IT" sz="2800" b="1" dirty="0" smtClean="0"/>
              <a:t>Orientamento</a:t>
            </a:r>
            <a:r>
              <a:rPr lang="it-IT" sz="2800" dirty="0" smtClean="0"/>
              <a:t> = consapevolezza valorizzazione di sé</a:t>
            </a:r>
          </a:p>
          <a:p>
            <a:r>
              <a:rPr lang="it-IT" sz="2800" dirty="0" smtClean="0"/>
              <a:t>Le competenze trasversali</a:t>
            </a:r>
          </a:p>
          <a:p>
            <a:r>
              <a:rPr lang="it-IT" sz="2800" dirty="0" smtClean="0"/>
              <a:t>Educazione all’</a:t>
            </a:r>
            <a:r>
              <a:rPr lang="it-IT" sz="2800" b="1" dirty="0" smtClean="0"/>
              <a:t>imprenditorialità </a:t>
            </a:r>
            <a:r>
              <a:rPr lang="it-IT" sz="2800" dirty="0" smtClean="0"/>
              <a:t>e alla </a:t>
            </a:r>
            <a:r>
              <a:rPr lang="it-IT" sz="2800" b="1" dirty="0" err="1" smtClean="0"/>
              <a:t>proattività</a:t>
            </a:r>
            <a:endParaRPr lang="it-IT" sz="2800" b="1" dirty="0" smtClean="0"/>
          </a:p>
          <a:p>
            <a:endParaRPr lang="it-IT" sz="2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Corso di formazione D.S. neoassunti provincia  Modena / relatore Antonio Guida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79A3-95FE-413D-8904-F68C09477C5D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4085</TotalTime>
  <Words>1767</Words>
  <Application>Microsoft Office PowerPoint</Application>
  <PresentationFormat>Presentazione su schermo (4:3)</PresentationFormat>
  <Paragraphs>192</Paragraphs>
  <Slides>19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Tema di Office</vt:lpstr>
      <vt:lpstr>   AUTONOMIA, GESTIONE DELLE RISORSE E CONTRATTAZIONE TRA SOGNO E REALTA’      </vt:lpstr>
      <vt:lpstr>AUTONOMIA, GESTIONE DELLE RISORSE E CONTRATTAZIONE TRA SOGNO E REALTA</vt:lpstr>
      <vt:lpstr>AUTONOMIA SCOLASTICA LE FONTI</vt:lpstr>
      <vt:lpstr>AUTONOMIA SCOLASTICA LE FONTI</vt:lpstr>
      <vt:lpstr>REGOLAMENTO DELL’AUTONOMIA DPR 275/99</vt:lpstr>
      <vt:lpstr>ARTICOLAZIONI DELL’AUTONOMIA DIDATTICA</vt:lpstr>
      <vt:lpstr>AUTONOMIA SCOLASTICA GLI SVILUPPI: L. 107/2015</vt:lpstr>
      <vt:lpstr>LE FRONTIERE DELL’AUTONOMIA</vt:lpstr>
      <vt:lpstr>LE FRONTIERE DELL’AUTONOMIA</vt:lpstr>
      <vt:lpstr>LE FRONTIERE DELL’AUTONOMIA</vt:lpstr>
      <vt:lpstr>GESTIONE DELLE RISORSE  GESTIRE SE STESSI </vt:lpstr>
      <vt:lpstr>GESTIONE RISORSE UMANE E PROFESSIONALI CAMPI DI INTERVENTO</vt:lpstr>
      <vt:lpstr>GESTIONE  RISORSE UMANE E PROFESSIONALI GLI STRUMENTI</vt:lpstr>
      <vt:lpstr>GESTIONE DELLE RISORSE  LE STRUTTURE E LE INFRASTRUTTURE</vt:lpstr>
      <vt:lpstr>GESTIONE DELLE RISORSE LE RISORSE FINANZIARIE</vt:lpstr>
      <vt:lpstr>STORIE DI GESTIONE </vt:lpstr>
      <vt:lpstr>STORIE DI GESTIONE</vt:lpstr>
      <vt:lpstr>CONTRATTAZIONE DECENTRATA D’ISTITUTO </vt:lpstr>
      <vt:lpstr>GRAZIE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AUTONOMIA, GESTIONE DELLE RISORSE E CONTRATTAZIONE TRA SOGNO E REALTA’</dc:title>
  <dc:creator>docente</dc:creator>
  <cp:lastModifiedBy>docente</cp:lastModifiedBy>
  <cp:revision>280</cp:revision>
  <dcterms:created xsi:type="dcterms:W3CDTF">2020-03-21T19:31:39Z</dcterms:created>
  <dcterms:modified xsi:type="dcterms:W3CDTF">2020-03-30T06:07:47Z</dcterms:modified>
</cp:coreProperties>
</file>